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70" r:id="rId11"/>
    <p:sldId id="271" r:id="rId12"/>
    <p:sldId id="268" r:id="rId13"/>
    <p:sldId id="269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B9DFC3-DB24-4A4B-91B1-7A8C30A45A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1285BA9-2409-457B-B627-2E2586DC09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13DE3C-BBA9-46FC-B14B-D5AE35A17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8A9DA-CB73-4CC3-96C7-AC4FA218F3E2}" type="datetimeFigureOut">
              <a:rPr lang="zh-CN" altLang="en-US" smtClean="0"/>
              <a:t>2020/05/07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061647-28B3-4D4E-8B34-C0584B1FF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73F007-F94A-43E6-8D96-CBCD89023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386C-C800-4766-8B7C-980D8F6B1B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659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C49374-538A-4E4C-BED0-988359EAE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03EF613-7285-429D-9FBF-596CAC1685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41C2A8-85BD-4104-8DBF-9565B239C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8A9DA-CB73-4CC3-96C7-AC4FA218F3E2}" type="datetimeFigureOut">
              <a:rPr lang="zh-CN" altLang="en-US" smtClean="0"/>
              <a:t>2020/05/07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5DDDD2-F1C0-4803-954C-A7190D806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EEC198-16A2-4942-99B3-43FC9CA98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386C-C800-4766-8B7C-980D8F6B1B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571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41A907E-4C2D-450B-B055-2DDA5A49B9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384B8E3-0160-4AF2-9451-B7207771D2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F0E077-8BAE-45FF-8CC6-1418DBDB9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8A9DA-CB73-4CC3-96C7-AC4FA218F3E2}" type="datetimeFigureOut">
              <a:rPr lang="zh-CN" altLang="en-US" smtClean="0"/>
              <a:t>2020/05/07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77CEEF-B185-41BE-9DC6-067CFEEA8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735AF3-4538-4B7F-8413-B33D77924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386C-C800-4766-8B7C-980D8F6B1B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023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B9024A-529F-408D-AFBA-61DD02BE0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1EF02F-7C18-481D-8FF4-8E863DFAB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D57981-687A-4025-9A1F-E0DBFAA95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8A9DA-CB73-4CC3-96C7-AC4FA218F3E2}" type="datetimeFigureOut">
              <a:rPr lang="zh-CN" altLang="en-US" smtClean="0"/>
              <a:t>2020/05/07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DC7C92-9536-4497-99D0-DA87B3E28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A47B1C-108F-4156-BE06-E4960C75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386C-C800-4766-8B7C-980D8F6B1B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30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5281-84A9-45BB-A6B8-8BD6B0276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B35D7B-2F87-4D40-8EF8-205623FBE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B26E4D-79D4-48C3-A977-427DDE9CF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8A9DA-CB73-4CC3-96C7-AC4FA218F3E2}" type="datetimeFigureOut">
              <a:rPr lang="zh-CN" altLang="en-US" smtClean="0"/>
              <a:t>2020/05/07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E977F6-9EEE-48C7-8EA3-48369474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B7337D-0EF3-48D8-B8A2-C63FA233C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386C-C800-4766-8B7C-980D8F6B1B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8845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1D6448-B9C6-45D4-8265-29953BFB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57D867-4DBF-4A98-994E-36DE8539B7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8687AB8-0F9B-48A3-95B4-8A85849254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A3F4B28-4FC2-4914-87D3-D9253907E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8A9DA-CB73-4CC3-96C7-AC4FA218F3E2}" type="datetimeFigureOut">
              <a:rPr lang="zh-CN" altLang="en-US" smtClean="0"/>
              <a:t>2020/05/07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12EF0EA-07D3-4B58-8F89-4A23F4B77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5056584-9926-49AE-B833-BCCCABD92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386C-C800-4766-8B7C-980D8F6B1B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622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6B184B-AF8E-41A5-BD30-F8C1ECD4B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DB6CB9-C525-44C3-A411-5AC78C28D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B30632B-9B24-4202-B2FF-E2A487E3C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A03E32-DFC5-4793-AE83-37E8AE7694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D0F80BD-483F-4835-B8A0-AE4237F9E1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EC8E0BF-2B47-4665-A34E-33C473FAE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8A9DA-CB73-4CC3-96C7-AC4FA218F3E2}" type="datetimeFigureOut">
              <a:rPr lang="zh-CN" altLang="en-US" smtClean="0"/>
              <a:t>2020/05/07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48784BB-7FDC-4751-91FD-F544E78BF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D854E4C-0DDA-4531-B9A1-57AD74F01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386C-C800-4766-8B7C-980D8F6B1B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8423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5C5DB6-D9DF-4A58-8CF8-1E815CFE2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53A4A7D-2F27-4C6A-984A-8CB44F143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8A9DA-CB73-4CC3-96C7-AC4FA218F3E2}" type="datetimeFigureOut">
              <a:rPr lang="zh-CN" altLang="en-US" smtClean="0"/>
              <a:t>2020/05/07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0C19F1-F4E9-4456-8463-6C55D3899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7FFA79C-7EB1-4158-A6B1-2F38E885A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386C-C800-4766-8B7C-980D8F6B1B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630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1677B77-A39B-4628-B3FF-14C1DB273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8A9DA-CB73-4CC3-96C7-AC4FA218F3E2}" type="datetimeFigureOut">
              <a:rPr lang="zh-CN" altLang="en-US" smtClean="0"/>
              <a:t>2020/05/07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0AC7073-3EEC-44B0-B652-CCE5A60BA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48AFD0-AFF6-45B6-8528-880D80529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386C-C800-4766-8B7C-980D8F6B1B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802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FDC519-8684-4AEE-9C3D-38EC851F3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1F82B1-355C-4ED1-9C5A-439452C21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4B1FD2E-8F43-4679-88A0-4F9EF92766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3D62459-78F9-4CA6-891E-F09CDF6BB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8A9DA-CB73-4CC3-96C7-AC4FA218F3E2}" type="datetimeFigureOut">
              <a:rPr lang="zh-CN" altLang="en-US" smtClean="0"/>
              <a:t>2020/05/07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AD24591-F9A0-4E27-ABD1-DFEB30EE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EA0CB40-BE7C-4461-9B73-7DABFA50C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386C-C800-4766-8B7C-980D8F6B1B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365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E49BA7-9B06-45F7-A543-9A56D9C2B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DD3157F-CE1B-46BA-8575-36AF4253D6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B837A48-0BC1-478D-888E-993DF239CA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A86CBD3-B921-4669-862B-F1EB413DC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8A9DA-CB73-4CC3-96C7-AC4FA218F3E2}" type="datetimeFigureOut">
              <a:rPr lang="zh-CN" altLang="en-US" smtClean="0"/>
              <a:t>2020/05/07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0A063B7-960A-400D-AAAD-F821E9DF3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50BE5F4-01A6-49BF-BEBF-1D18E8243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386C-C800-4766-8B7C-980D8F6B1B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5834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56B92DD-76A2-48DE-AF4F-EC2760E11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5AAAFC-DC47-4D1B-85B8-909DB69BE6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D55864-CB96-457E-AEA6-3BD301A7F1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8A9DA-CB73-4CC3-96C7-AC4FA218F3E2}" type="datetimeFigureOut">
              <a:rPr lang="zh-CN" altLang="en-US" smtClean="0"/>
              <a:t>2020/05/07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400DE8-A836-4575-9053-338187F61B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D2EC49-C248-4442-96C9-54D36C98C5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A386C-C800-4766-8B7C-980D8F6B1B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04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E15E421-AE01-4337-8D7C-FBB55808E1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44" r="18241"/>
          <a:stretch/>
        </p:blipFill>
        <p:spPr>
          <a:xfrm>
            <a:off x="4778820" y="1638000"/>
            <a:ext cx="7407093" cy="522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C39EBD0-B6AB-4E8D-8016-9404057FBE12}"/>
                  </a:ext>
                </a:extLst>
              </p:cNvPr>
              <p:cNvSpPr txBox="1"/>
              <p:nvPr/>
            </p:nvSpPr>
            <p:spPr>
              <a:xfrm>
                <a:off x="416560" y="846520"/>
                <a:ext cx="7884160" cy="1699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图中一个红色点，一个绿色点，九个蓝色点，九个橙色点共二十个点构成一个原胞，格点编号为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至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19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；</a:t>
                </a:r>
                <a:endPara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图中实线代表原胞内部的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hopping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sSubSup>
                      <m:sSubSup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ϯ</m:t>
                        </m:r>
                      </m:sup>
                    </m:sSubSup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=−1/</m:t>
                    </m:r>
                    <m:sSubSup>
                      <m:sSubSup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表示第</a:t>
                </a:r>
                <a:r>
                  <a:rPr lang="en-US" altLang="zh-CN" sz="2000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个格点到第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j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个格点的距离；</a:t>
                </a: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C39EBD0-B6AB-4E8D-8016-9404057FB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60" y="846520"/>
                <a:ext cx="7884160" cy="1699824"/>
              </a:xfrm>
              <a:prstGeom prst="rect">
                <a:avLst/>
              </a:prstGeom>
              <a:blipFill>
                <a:blip r:embed="rId3"/>
                <a:stretch>
                  <a:fillRect l="-696" t="-717" b="-57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EDB011E-0124-43E5-97A5-FF42388BDAF8}"/>
                  </a:ext>
                </a:extLst>
              </p:cNvPr>
              <p:cNvSpPr txBox="1"/>
              <p:nvPr/>
            </p:nvSpPr>
            <p:spPr>
              <a:xfrm>
                <a:off x="416560" y="2595589"/>
                <a:ext cx="3335115" cy="1764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虚线代表原胞之间的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hopping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sSubSup>
                      <m:sSubSupPr>
                        <m:ctrlP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ϯ</m:t>
                        </m:r>
                      </m:sup>
                    </m:sSubSup>
                    <m:sSub>
                      <m:sSubPr>
                        <m:ctrlP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=−1/</m:t>
                    </m:r>
                    <m:sSubSup>
                      <m:sSubSup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表示第</a:t>
                </a:r>
                <a:r>
                  <a:rPr lang="en-US" altLang="zh-CN" sz="2000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个格点到第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j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个格点的距离。</a:t>
                </a:r>
                <a:endPara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EDB011E-0124-43E5-97A5-FF42388BD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60" y="2595589"/>
                <a:ext cx="3335115" cy="1764201"/>
              </a:xfrm>
              <a:prstGeom prst="rect">
                <a:avLst/>
              </a:prstGeom>
              <a:blipFill>
                <a:blip r:embed="rId4"/>
                <a:stretch>
                  <a:fillRect l="-1645" t="-692" r="-914" b="-55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C51CD070-A3B6-42EF-A677-C287B92135D8}"/>
              </a:ext>
            </a:extLst>
          </p:cNvPr>
          <p:cNvSpPr txBox="1"/>
          <p:nvPr/>
        </p:nvSpPr>
        <p:spPr>
          <a:xfrm>
            <a:off x="4191" y="100628"/>
            <a:ext cx="1218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Phase3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A17D0892-A6D7-4B86-938E-B9BE4626BB5A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613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CDB6259F-650E-4932-A878-1D4A5FD1C3FB}"/>
              </a:ext>
            </a:extLst>
          </p:cNvPr>
          <p:cNvGrpSpPr/>
          <p:nvPr/>
        </p:nvGrpSpPr>
        <p:grpSpPr>
          <a:xfrm>
            <a:off x="4287521" y="853440"/>
            <a:ext cx="7691999" cy="5841490"/>
            <a:chOff x="1" y="0"/>
            <a:chExt cx="7691999" cy="584149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A4E0FBB-7CE4-499C-A0ED-A68494612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2002" y="2961490"/>
              <a:ext cx="3839998" cy="2880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28510D9-C065-4F83-9F65-C708E81F6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880000"/>
              <a:ext cx="3839998" cy="28800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8955E8EC-4D71-4AFD-9108-668746800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2001" y="0"/>
              <a:ext cx="3839998" cy="288000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8D4DC14C-9423-4EC9-A4B2-B993180B8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3839998" cy="2880000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B6500190-14DD-4023-A709-48F6E21497F7}"/>
              </a:ext>
            </a:extLst>
          </p:cNvPr>
          <p:cNvSpPr txBox="1"/>
          <p:nvPr/>
        </p:nvSpPr>
        <p:spPr>
          <a:xfrm>
            <a:off x="4191" y="100628"/>
            <a:ext cx="1218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Phase1 and Phase2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5AA4F341-2068-4A1D-9D5E-6B2B4CB80283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7B7F8FB3-E17D-4CD3-B6CB-D6430711FB8D}"/>
              </a:ext>
            </a:extLst>
          </p:cNvPr>
          <p:cNvSpPr txBox="1"/>
          <p:nvPr/>
        </p:nvSpPr>
        <p:spPr>
          <a:xfrm>
            <a:off x="242481" y="801712"/>
            <a:ext cx="3860800" cy="5161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U=6.0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时原胞中不同点的局域态密度，其中</a:t>
            </a:r>
            <a:r>
              <a:rPr lang="en-US" altLang="zh-CN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</a:t>
            </a:r>
            <a:r>
              <a:rPr lang="zh-CN" altLang="en-US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9</a:t>
            </a:r>
            <a:r>
              <a:rPr lang="zh-CN" altLang="en-US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11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这些点的局域态密度相同，</a:t>
            </a:r>
            <a:r>
              <a:rPr lang="en-US" altLang="zh-CN" sz="28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8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8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8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8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局域态密度相同，</a:t>
            </a:r>
            <a:r>
              <a:rPr lang="en-US" altLang="zh-CN" sz="28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8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8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en-US" sz="28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8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局域态密度相同。绿色虚线是化学势位置。</a:t>
            </a:r>
          </a:p>
        </p:txBody>
      </p:sp>
    </p:spTree>
    <p:extLst>
      <p:ext uri="{BB962C8B-B14F-4D97-AF65-F5344CB8AC3E}">
        <p14:creationId xmlns:p14="http://schemas.microsoft.com/office/powerpoint/2010/main" val="1627005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A58660E-A960-4D3C-8DDC-8E07F4A87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441" y="830580"/>
            <a:ext cx="8036557" cy="602742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490BBD5-FA7B-4A5C-B87E-580AF3C249D6}"/>
              </a:ext>
            </a:extLst>
          </p:cNvPr>
          <p:cNvSpPr txBox="1"/>
          <p:nvPr/>
        </p:nvSpPr>
        <p:spPr>
          <a:xfrm>
            <a:off x="484235" y="2736502"/>
            <a:ext cx="36712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U=6.0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时各点局域态密度的平均值，绿色虚线是化学势位置。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BD9142D-EA14-4476-963A-22FEECA333BE}"/>
              </a:ext>
            </a:extLst>
          </p:cNvPr>
          <p:cNvSpPr txBox="1"/>
          <p:nvPr/>
        </p:nvSpPr>
        <p:spPr>
          <a:xfrm>
            <a:off x="4191" y="100628"/>
            <a:ext cx="1218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Phase1 and Phase2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885B685-D980-4687-AA46-6E0048F9CE5E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914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C61097B-7A65-46D8-92F2-4C9665571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59" y="2166334"/>
            <a:ext cx="10556249" cy="469166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4427998-4A85-4EB1-A029-3AAA126161B9}"/>
              </a:ext>
            </a:extLst>
          </p:cNvPr>
          <p:cNvSpPr txBox="1"/>
          <p:nvPr/>
        </p:nvSpPr>
        <p:spPr>
          <a:xfrm>
            <a:off x="4191" y="100628"/>
            <a:ext cx="1218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Phase1 and Phase2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5A66067-186C-40EC-8104-65E12B888C4C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F06A23E-504B-44F1-96FE-5AD4EADE8745}"/>
                  </a:ext>
                </a:extLst>
              </p:cNvPr>
              <p:cNvSpPr txBox="1"/>
              <p:nvPr/>
            </p:nvSpPr>
            <p:spPr>
              <a:xfrm>
                <a:off x="1788160" y="863600"/>
                <a:ext cx="7569200" cy="12918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Hopping</a:t>
                </a:r>
                <a:r>
                  <a:rPr lang="zh-CN" altLang="en-US" sz="2400" dirty="0"/>
                  <a:t>取随机值时平均态密度随着</a:t>
                </a:r>
                <a:r>
                  <a:rPr lang="en-US" altLang="zh-CN" sz="2400" dirty="0"/>
                  <a:t>Hubbard-U</a:t>
                </a:r>
                <a:r>
                  <a:rPr lang="zh-CN" altLang="en-US" sz="2400" dirty="0"/>
                  <a:t>的变化。</a:t>
                </a:r>
                <a:endParaRPr lang="en-US" altLang="zh-CN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𝒓𝒂𝒏𝒅𝒐𝒎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bSup>
                      <m:sSubSup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，其中</a:t>
                </a:r>
                <a:r>
                  <a:rPr lang="en-US" altLang="zh-CN" sz="2400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在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[0.95, 1.05)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之间随机取值，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表示第</a:t>
                </a:r>
                <a:r>
                  <a:rPr lang="en-US" altLang="zh-CN" sz="2400" b="1" i="1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个格点到第</a:t>
                </a:r>
                <a:r>
                  <a:rPr lang="en-US" altLang="zh-CN" sz="2400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j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个格点的距离。</a:t>
                </a:r>
                <a:endParaRPr lang="zh-CN" altLang="en-US" sz="2400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F06A23E-504B-44F1-96FE-5AD4EADE8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160" y="863600"/>
                <a:ext cx="7569200" cy="1291892"/>
              </a:xfrm>
              <a:prstGeom prst="rect">
                <a:avLst/>
              </a:prstGeom>
              <a:blipFill>
                <a:blip r:embed="rId3"/>
                <a:stretch>
                  <a:fillRect l="-1208" t="-3302" r="-3221" b="-80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531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6D24D42-E54C-4570-935F-0C416482D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395" y="2929462"/>
            <a:ext cx="8839210" cy="392853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E97BF27-AB44-48CF-A886-00D1C60FA2D3}"/>
              </a:ext>
            </a:extLst>
          </p:cNvPr>
          <p:cNvSpPr txBox="1"/>
          <p:nvPr/>
        </p:nvSpPr>
        <p:spPr>
          <a:xfrm>
            <a:off x="4191" y="100628"/>
            <a:ext cx="1218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Phase1 and Phase2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BC7C8CE-FCEA-4CA9-B48B-43F82ADB39FD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E2C2FF5-4F97-49B8-AAE9-E0B202ECCC7A}"/>
                  </a:ext>
                </a:extLst>
              </p:cNvPr>
              <p:cNvSpPr txBox="1"/>
              <p:nvPr/>
            </p:nvSpPr>
            <p:spPr>
              <a:xfrm>
                <a:off x="2113280" y="759991"/>
                <a:ext cx="7528560" cy="21814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000" dirty="0"/>
                  <a:t>蓝线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=−1/</m:t>
                    </m:r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=6.0</m:t>
                    </m:r>
                  </m:oMath>
                </a14:m>
                <a:r>
                  <a:rPr lang="zh-CN" altLang="en-US" sz="2000" dirty="0"/>
                  <a:t>；</a:t>
                </a:r>
                <a:endParaRPr lang="en-US" altLang="zh-CN" sz="2000" dirty="0"/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000" dirty="0"/>
                  <a:t>橙，绿，红，紫，绛红五条线为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𝑟𝑎𝑛𝑑𝑜𝑚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/</m:t>
                    </m:r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=6.0</m:t>
                    </m:r>
                  </m:oMath>
                </a14:m>
                <a:r>
                  <a:rPr lang="zh-CN" altLang="en-US" sz="2000" dirty="0"/>
                  <a:t>，计算五次的结果，其中</a:t>
                </a:r>
                <a:r>
                  <a:rPr lang="en-US" altLang="zh-CN" sz="2000" dirty="0"/>
                  <a:t>random</a:t>
                </a:r>
                <a:r>
                  <a:rPr lang="zh-CN" altLang="en-US" sz="2000" dirty="0"/>
                  <a:t>在</a:t>
                </a:r>
                <a:r>
                  <a:rPr lang="en-US" altLang="zh-CN" sz="2000" dirty="0"/>
                  <a:t>[0.95, 1.05)</a:t>
                </a:r>
                <a:r>
                  <a:rPr lang="zh-CN" altLang="en-US" sz="2000" dirty="0"/>
                  <a:t>之间随机取值；</a:t>
                </a:r>
                <a:endParaRPr lang="en-US" altLang="zh-CN" sz="2000" dirty="0"/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000" dirty="0"/>
                  <a:t>品红和灰色线为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𝑟𝑎𝑛𝑑𝑜𝑚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/</m:t>
                    </m:r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=6.0</m:t>
                    </m:r>
                  </m:oMath>
                </a14:m>
                <a:r>
                  <a:rPr lang="zh-CN" altLang="en-US" sz="2000" dirty="0"/>
                  <a:t>，计算两次的结果，其中</a:t>
                </a:r>
                <a:r>
                  <a:rPr lang="en-US" altLang="zh-CN" sz="2000" dirty="0"/>
                  <a:t>random</a:t>
                </a:r>
                <a:r>
                  <a:rPr lang="zh-CN" altLang="en-US" sz="2000" dirty="0"/>
                  <a:t>在</a:t>
                </a:r>
                <a:r>
                  <a:rPr lang="en-US" altLang="zh-CN" sz="2000" dirty="0"/>
                  <a:t>[0.9, 1.1)</a:t>
                </a:r>
                <a:r>
                  <a:rPr lang="zh-CN" altLang="en-US" sz="2000" dirty="0"/>
                  <a:t>之间随机取值。</a:t>
                </a:r>
                <a:endParaRPr lang="en-US" altLang="zh-CN" sz="2000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E2C2FF5-4F97-49B8-AAE9-E0B202ECC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280" y="759991"/>
                <a:ext cx="7528560" cy="2181431"/>
              </a:xfrm>
              <a:prstGeom prst="rect">
                <a:avLst/>
              </a:prstGeom>
              <a:blipFill>
                <a:blip r:embed="rId3"/>
                <a:stretch>
                  <a:fillRect l="-729" r="-405" b="-39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0848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4E2E0F1-E394-499B-B669-1D9255665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57" y="2472432"/>
            <a:ext cx="2743206" cy="38404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D46DE8-E66B-48F7-B600-7003B46FB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363" y="2408424"/>
            <a:ext cx="8778258" cy="390449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F64D73A-16FE-4641-920A-0E6BA86981B6}"/>
              </a:ext>
            </a:extLst>
          </p:cNvPr>
          <p:cNvSpPr txBox="1"/>
          <p:nvPr/>
        </p:nvSpPr>
        <p:spPr>
          <a:xfrm>
            <a:off x="2885440" y="1176091"/>
            <a:ext cx="6421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TBA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的能带以及总的态密度，图中红色虚线对应着化学势的位置。从图中可以看出系统是一个能带绝缘体。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1977FE5-39B4-4878-AACB-4C3169BA092D}"/>
              </a:ext>
            </a:extLst>
          </p:cNvPr>
          <p:cNvSpPr txBox="1"/>
          <p:nvPr/>
        </p:nvSpPr>
        <p:spPr>
          <a:xfrm>
            <a:off x="4191" y="100628"/>
            <a:ext cx="1218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Phase3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F8630E3-A3D8-4AB9-BDDC-4EF7ABD01EDA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017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73CA2D53-A75A-4404-BE5B-CDA21F7663E8}"/>
              </a:ext>
            </a:extLst>
          </p:cNvPr>
          <p:cNvGrpSpPr/>
          <p:nvPr/>
        </p:nvGrpSpPr>
        <p:grpSpPr>
          <a:xfrm>
            <a:off x="4277362" y="50800"/>
            <a:ext cx="7688990" cy="6728800"/>
            <a:chOff x="2" y="0"/>
            <a:chExt cx="7688990" cy="67288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8F29D0E-27FB-45E0-A628-580EC3BF4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3308800"/>
              <a:ext cx="7688990" cy="3420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5A40F72-B30C-44FE-975D-26EA9071E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0"/>
              <a:ext cx="7688990" cy="3420000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F3A2DED1-BF2B-4F96-B690-F2B4D2DAAFE8}"/>
              </a:ext>
            </a:extLst>
          </p:cNvPr>
          <p:cNvSpPr txBox="1"/>
          <p:nvPr/>
        </p:nvSpPr>
        <p:spPr>
          <a:xfrm>
            <a:off x="640080" y="2390104"/>
            <a:ext cx="31902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TBA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各格点的局域态密度，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sub-figure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上的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index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与原胞内格点编号相对应，红色虚线对应化学势位置。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FC5C6F5-CE01-42C2-BE95-567AF3BFD912}"/>
              </a:ext>
            </a:extLst>
          </p:cNvPr>
          <p:cNvSpPr txBox="1"/>
          <p:nvPr/>
        </p:nvSpPr>
        <p:spPr>
          <a:xfrm>
            <a:off x="4191" y="70148"/>
            <a:ext cx="3907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Phase3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7DF8EA2-3501-4D25-8DB8-D2E27F5CADA7}"/>
              </a:ext>
            </a:extLst>
          </p:cNvPr>
          <p:cNvCxnSpPr>
            <a:cxnSpLocks/>
          </p:cNvCxnSpPr>
          <p:nvPr/>
        </p:nvCxnSpPr>
        <p:spPr>
          <a:xfrm flipV="1">
            <a:off x="-6816" y="745768"/>
            <a:ext cx="43200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525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E32E21A-9834-4617-9EA4-5F4922AD3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0" y="1539236"/>
            <a:ext cx="11967219" cy="531876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3461B8B-8BEA-4A47-AEDF-B1F2556E7200}"/>
              </a:ext>
            </a:extLst>
          </p:cNvPr>
          <p:cNvSpPr txBox="1"/>
          <p:nvPr/>
        </p:nvSpPr>
        <p:spPr>
          <a:xfrm>
            <a:off x="4191" y="100628"/>
            <a:ext cx="1218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Phase3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0E4D14E-5842-4779-9D18-4943C740CFEB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55B0DE56-1DF3-4BE7-9453-97F74D6162F9}"/>
              </a:ext>
            </a:extLst>
          </p:cNvPr>
          <p:cNvSpPr txBox="1"/>
          <p:nvPr/>
        </p:nvSpPr>
        <p:spPr>
          <a:xfrm>
            <a:off x="4548744" y="1077571"/>
            <a:ext cx="3078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态密度随着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U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的变化</a:t>
            </a:r>
          </a:p>
        </p:txBody>
      </p:sp>
    </p:spTree>
    <p:extLst>
      <p:ext uri="{BB962C8B-B14F-4D97-AF65-F5344CB8AC3E}">
        <p14:creationId xmlns:p14="http://schemas.microsoft.com/office/powerpoint/2010/main" val="3919610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8A900BA0-92B9-47A5-93FB-7DD29BBF08CA}"/>
              </a:ext>
            </a:extLst>
          </p:cNvPr>
          <p:cNvGrpSpPr/>
          <p:nvPr/>
        </p:nvGrpSpPr>
        <p:grpSpPr>
          <a:xfrm>
            <a:off x="4419591" y="0"/>
            <a:ext cx="7695000" cy="6858001"/>
            <a:chOff x="3484871" y="0"/>
            <a:chExt cx="7695000" cy="685800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EE8BFA3-B9CC-4496-B10E-A89C98502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4871" y="3438001"/>
              <a:ext cx="7695000" cy="3420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FA222DE-2D3B-4357-B11A-AA0DC507D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4871" y="0"/>
              <a:ext cx="7695000" cy="3420000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037840EA-1474-4D73-94E4-85D0F28C8F90}"/>
              </a:ext>
            </a:extLst>
          </p:cNvPr>
          <p:cNvSpPr txBox="1"/>
          <p:nvPr/>
        </p:nvSpPr>
        <p:spPr>
          <a:xfrm>
            <a:off x="640080" y="2390104"/>
            <a:ext cx="31902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U=6.0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时各格点的局域态密度，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sub-figure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上的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index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与原胞内格点编号相对应，红色虚线对应化学势位置。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B8B0AD7-6339-4CB2-A7ED-FC0D77CD14AB}"/>
              </a:ext>
            </a:extLst>
          </p:cNvPr>
          <p:cNvSpPr txBox="1"/>
          <p:nvPr/>
        </p:nvSpPr>
        <p:spPr>
          <a:xfrm>
            <a:off x="4191" y="70148"/>
            <a:ext cx="3907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Phase3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D9713D3-D669-43D8-87F6-4B5FFF5C8ADA}"/>
              </a:ext>
            </a:extLst>
          </p:cNvPr>
          <p:cNvCxnSpPr>
            <a:cxnSpLocks/>
          </p:cNvCxnSpPr>
          <p:nvPr/>
        </p:nvCxnSpPr>
        <p:spPr>
          <a:xfrm flipV="1">
            <a:off x="-6816" y="745768"/>
            <a:ext cx="43200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955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D6133D6-094C-40F8-80D1-5D75A13B2E07}"/>
              </a:ext>
            </a:extLst>
          </p:cNvPr>
          <p:cNvSpPr txBox="1"/>
          <p:nvPr/>
        </p:nvSpPr>
        <p:spPr>
          <a:xfrm>
            <a:off x="4191" y="100628"/>
            <a:ext cx="1218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Phase1 and Phase2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8126F6F-9A10-46F7-908E-D1B1A7217615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4B3146E2-A181-425C-9941-71F93D68E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671" y="1702503"/>
            <a:ext cx="4297689" cy="384048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7D61C7C-207A-40D8-B782-D2E234374E61}"/>
                  </a:ext>
                </a:extLst>
              </p:cNvPr>
              <p:cNvSpPr txBox="1"/>
              <p:nvPr/>
            </p:nvSpPr>
            <p:spPr>
              <a:xfrm>
                <a:off x="274320" y="957606"/>
                <a:ext cx="3312160" cy="5783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图中一个红色点，十二个黑色点共十三个点构成一个原胞，格点编号为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至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12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；</a:t>
                </a:r>
                <a:endPara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图中的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hopping(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实线和虚线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sSubSup>
                      <m:sSubSup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ϯ</m:t>
                        </m:r>
                      </m:sup>
                    </m:sSubSup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=−1/</m:t>
                    </m:r>
                    <m:sSubSup>
                      <m:sSubSup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表示第</a:t>
                </a:r>
                <a:r>
                  <a:rPr lang="en-US" altLang="zh-CN" sz="2000" b="1" i="1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个格点到第</a:t>
                </a:r>
                <a:r>
                  <a:rPr lang="en-US" altLang="zh-CN" sz="2000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j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个格点的距离，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𝜎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为自旋指标；</a:t>
                </a:r>
                <a:endPara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最右边的图是紧束缚模型能带，绿色虚线是化学势位置。</a:t>
                </a:r>
                <a:endPara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7D61C7C-207A-40D8-B782-D2E234374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" y="957606"/>
                <a:ext cx="3312160" cy="5783635"/>
              </a:xfrm>
              <a:prstGeom prst="rect">
                <a:avLst/>
              </a:prstGeom>
              <a:blipFill>
                <a:blip r:embed="rId3"/>
                <a:stretch>
                  <a:fillRect l="-1657" r="-1842" b="-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FC6BC784-D4A2-41B1-902A-F68640994AED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680" y="817260"/>
            <a:ext cx="360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653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8CFEA50-E16B-47DE-A324-31950BD00F39}"/>
              </a:ext>
            </a:extLst>
          </p:cNvPr>
          <p:cNvSpPr txBox="1"/>
          <p:nvPr/>
        </p:nvSpPr>
        <p:spPr>
          <a:xfrm>
            <a:off x="4191" y="100628"/>
            <a:ext cx="1218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Phase1 and Phase2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7DA7926B-5400-4624-BC5F-49A2C8EBDB6D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2411A20-5432-4FB8-BE5D-BB85E56299F6}"/>
              </a:ext>
            </a:extLst>
          </p:cNvPr>
          <p:cNvGrpSpPr/>
          <p:nvPr/>
        </p:nvGrpSpPr>
        <p:grpSpPr>
          <a:xfrm>
            <a:off x="4236720" y="997372"/>
            <a:ext cx="7691999" cy="5760000"/>
            <a:chOff x="0" y="900000"/>
            <a:chExt cx="7691999" cy="576000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EBF1D14-DDB5-47FE-96C5-9672F84D4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2000" y="3780000"/>
              <a:ext cx="3839999" cy="2880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3343E2F-4007-4DDF-AF9F-9161AEE69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00000"/>
              <a:ext cx="3839999" cy="28800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446226D-98D7-4271-86F5-7708FD3A2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2000" y="900000"/>
              <a:ext cx="3839999" cy="288000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5E3851F2-C5CD-49EC-A363-BA3BC3C35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780000"/>
              <a:ext cx="3839999" cy="2880000"/>
            </a:xfrm>
            <a:prstGeom prst="rect">
              <a:avLst/>
            </a:prstGeom>
          </p:spPr>
        </p:pic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648D7834-DAD1-40FB-B900-B39D7CFE807D}"/>
              </a:ext>
            </a:extLst>
          </p:cNvPr>
          <p:cNvSpPr txBox="1"/>
          <p:nvPr/>
        </p:nvSpPr>
        <p:spPr>
          <a:xfrm>
            <a:off x="242481" y="801712"/>
            <a:ext cx="3860800" cy="5161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紧束缚模型原胞中不同点的局域态密度，其中</a:t>
            </a:r>
            <a:r>
              <a:rPr lang="en-US" altLang="zh-CN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</a:t>
            </a:r>
            <a:r>
              <a:rPr lang="zh-CN" altLang="en-US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9</a:t>
            </a:r>
            <a:r>
              <a:rPr lang="zh-CN" altLang="en-US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11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这些点的局域态密度相同，</a:t>
            </a:r>
            <a:r>
              <a:rPr lang="en-US" altLang="zh-CN" sz="28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8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8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8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8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局域态密度相同，</a:t>
            </a:r>
            <a:r>
              <a:rPr lang="en-US" altLang="zh-CN" sz="28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8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8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en-US" sz="28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8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局域态密度相同。绿色虚线是化学势位置。</a:t>
            </a:r>
          </a:p>
        </p:txBody>
      </p:sp>
    </p:spTree>
    <p:extLst>
      <p:ext uri="{BB962C8B-B14F-4D97-AF65-F5344CB8AC3E}">
        <p14:creationId xmlns:p14="http://schemas.microsoft.com/office/powerpoint/2010/main" val="3759022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5066402-C820-4BA8-B600-ACE2AA142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516" y="1026937"/>
            <a:ext cx="7199999" cy="540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FE93950-C977-46F7-AA2F-4536044C82DC}"/>
              </a:ext>
            </a:extLst>
          </p:cNvPr>
          <p:cNvSpPr txBox="1"/>
          <p:nvPr/>
        </p:nvSpPr>
        <p:spPr>
          <a:xfrm>
            <a:off x="4191" y="100628"/>
            <a:ext cx="1218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Phase1 and Phase2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0FF4030-48DD-44D8-9014-6C70A74AFEAD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26683DC-DAFD-49CF-82FD-25CD96595425}"/>
              </a:ext>
            </a:extLst>
          </p:cNvPr>
          <p:cNvSpPr txBox="1"/>
          <p:nvPr/>
        </p:nvSpPr>
        <p:spPr>
          <a:xfrm>
            <a:off x="484235" y="2736502"/>
            <a:ext cx="36712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紧束缚模型各点局域态密度的平均值，绿色虚线是化学势位置。</a:t>
            </a:r>
          </a:p>
        </p:txBody>
      </p:sp>
    </p:spTree>
    <p:extLst>
      <p:ext uri="{BB962C8B-B14F-4D97-AF65-F5344CB8AC3E}">
        <p14:creationId xmlns:p14="http://schemas.microsoft.com/office/powerpoint/2010/main" val="2023301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A5E97FE-E062-44D7-A364-85599BF59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60" y="2206978"/>
            <a:ext cx="10464799" cy="465102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46321ED-C075-4860-A609-E3FA7D5E27EA}"/>
              </a:ext>
            </a:extLst>
          </p:cNvPr>
          <p:cNvSpPr txBox="1"/>
          <p:nvPr/>
        </p:nvSpPr>
        <p:spPr>
          <a:xfrm>
            <a:off x="4191" y="100628"/>
            <a:ext cx="1218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Phase1 and Phase2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4B2F5A9-CE99-40BB-B7C8-0ADBB364CF5B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15AA7F98-444E-438E-8913-C7D118B6BE46}"/>
              </a:ext>
            </a:extLst>
          </p:cNvPr>
          <p:cNvSpPr txBox="1"/>
          <p:nvPr/>
        </p:nvSpPr>
        <p:spPr>
          <a:xfrm>
            <a:off x="2824480" y="1019576"/>
            <a:ext cx="62890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平均态密度随着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Hubbard-U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的变化，化学势位置已经平移到图中横轴零的位置。</a:t>
            </a:r>
          </a:p>
        </p:txBody>
      </p:sp>
    </p:spTree>
    <p:extLst>
      <p:ext uri="{BB962C8B-B14F-4D97-AF65-F5344CB8AC3E}">
        <p14:creationId xmlns:p14="http://schemas.microsoft.com/office/powerpoint/2010/main" val="2806493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617</Words>
  <Application>Microsoft Office PowerPoint</Application>
  <PresentationFormat>宽屏</PresentationFormat>
  <Paragraphs>33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等线</vt:lpstr>
      <vt:lpstr>等线 Light</vt:lpstr>
      <vt:lpstr>宋体</vt:lpstr>
      <vt:lpstr>Arial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shiphys wang</dc:creator>
  <cp:lastModifiedBy>shiphys wang</cp:lastModifiedBy>
  <cp:revision>80</cp:revision>
  <dcterms:created xsi:type="dcterms:W3CDTF">2020-05-07T00:56:40Z</dcterms:created>
  <dcterms:modified xsi:type="dcterms:W3CDTF">2020-05-07T02:12:52Z</dcterms:modified>
</cp:coreProperties>
</file>